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6" r:id="rId2"/>
    <p:sldId id="264" r:id="rId3"/>
    <p:sldId id="284" r:id="rId4"/>
    <p:sldId id="275" r:id="rId5"/>
    <p:sldId id="273" r:id="rId6"/>
    <p:sldId id="286" r:id="rId7"/>
    <p:sldId id="263" r:id="rId8"/>
    <p:sldId id="271" r:id="rId9"/>
    <p:sldId id="288" r:id="rId10"/>
    <p:sldId id="270" r:id="rId11"/>
    <p:sldId id="268" r:id="rId12"/>
    <p:sldId id="272" r:id="rId13"/>
    <p:sldId id="287" r:id="rId14"/>
    <p:sldId id="274" r:id="rId15"/>
    <p:sldId id="289" r:id="rId16"/>
    <p:sldId id="292" r:id="rId17"/>
    <p:sldId id="294" r:id="rId18"/>
    <p:sldId id="295" r:id="rId19"/>
    <p:sldId id="293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E25"/>
    <a:srgbClr val="80BEE4"/>
    <a:srgbClr val="68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296E-75EC-4080-A06A-FB60F17D8D0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BAC9-B1BE-41AB-9B15-377421BFE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BAC9-B1BE-41AB-9B15-377421BFE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2EF177-EC04-4614-8F67-F7886D6FE4DD}" type="datetime3">
              <a:rPr lang="en-US" smtClean="0"/>
              <a:t>5 June 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5CE0AD-ADA0-4253-A380-DF300CC9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48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D8EB-3BA1-4692-AD57-B81626F0EC47}" type="datetime3">
              <a:rPr lang="en-US" smtClean="0"/>
              <a:t>5 June 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BD5A-F8F2-4108-9D7E-2391DD4AF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68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7CD0-72B6-4A03-B046-B1E72C21A241}" type="datetime3">
              <a:rPr lang="en-US" smtClean="0"/>
              <a:t>5 June 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2644-9948-40A1-A1D9-449B5A78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64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6AB8-036F-4F12-AF92-05A1D3DF86A8}" type="datetime3">
              <a:rPr lang="en-US" smtClean="0"/>
              <a:t>5 June 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6744-0EC5-4550-8E20-C258A007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71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C6E07-3B17-4D31-AE63-C857C7B29B10}" type="datetime3">
              <a:rPr lang="en-US" smtClean="0"/>
              <a:t>5 June 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83498-740E-4512-A957-D32E16E6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3D1C13-E26A-46E2-ABD3-23016AAE7CC8}" type="datetime3">
              <a:rPr lang="en-US" smtClean="0"/>
              <a:t>5 June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FA73D-3FF5-4EE6-A6F5-849F21B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149F85-61CD-482A-BFF4-22407CB0510A}" type="datetime3">
              <a:rPr lang="en-US" smtClean="0"/>
              <a:t>5 June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24EDD7-B999-4E73-B722-9398438F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56E7D5-520C-43DC-84F1-922EEFAAAA49}" type="datetime3">
              <a:rPr lang="en-US" smtClean="0"/>
              <a:t>5 June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39CB4B-98E6-4782-8145-9E6E48E3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EC55-5321-4508-B051-1CECBC5932E2}" type="datetime3">
              <a:rPr lang="en-US" smtClean="0"/>
              <a:t>5 June 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125A-96D2-413B-89A4-50C03070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81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6C8ECD-2498-463A-B621-07FF3AC2155B}" type="datetime3">
              <a:rPr lang="en-US" smtClean="0"/>
              <a:t>5 June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DD500-AF46-4668-894C-AD15C8449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E532F1-84A1-41BF-91C3-D4179B791BC8}" type="datetime3">
              <a:rPr lang="en-US" smtClean="0"/>
              <a:t>5 June 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C8BEF1-38B5-4094-8C81-549A5BDE3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C87EC0C-35AF-45F8-B584-C8B60BCBDC63}" type="datetime3">
              <a:rPr lang="en-US" smtClean="0"/>
              <a:t>5 June 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1CF11B-A5EA-4AED-B7ED-49B80DBF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-iatefl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beta.iateflbg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2" Type="http://schemas.openxmlformats.org/officeDocument/2006/relationships/hyperlink" Target="http://epostl2.ecml.at/Description/News/tabid/493/language/en-GB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-iatefl.org/2961/blog-news/live-video-transmission-of-the-ecml-conference-on-29-september-1-october-2011/" TargetMode="External"/><Relationship Id="rId2" Type="http://schemas.openxmlformats.org/officeDocument/2006/relationships/hyperlink" Target="http://www.beta-iatefl.org/4544/blog-news/newsletter-january/)%20and%20on%20the%20website%20(http:/www.beta-iatefl.org/1819/blog-news/about-ecml-and-la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microsoft.com/office/2007/relationships/hdphoto" Target="../media/hdphoto4.wdp"/><Relationship Id="rId10" Type="http://schemas.openxmlformats.org/officeDocument/2006/relationships/hyperlink" Target="http://www.spotbulgaria.net/bg/category/%D0%9A%D1%83%D0%BB%D1%82%D1%83%D1%80%D0%B5%D0%BD,16.html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530490"/>
            <a:ext cx="4592636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400" dirty="0" smtClean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BETA-IATEFL </a:t>
            </a:r>
            <a:r>
              <a:rPr lang="en-US" sz="4400" dirty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 </a:t>
            </a:r>
            <a:br>
              <a:rPr lang="en-US" sz="4400" dirty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dirty="0" smtClean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ECML </a:t>
            </a:r>
            <a:r>
              <a:rPr lang="en-US" sz="4400" dirty="0">
                <a:ln>
                  <a:noFill/>
                  <a:prstDash val="sysDot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endParaRPr lang="en-US" sz="4400" dirty="0">
              <a:ln>
                <a:noFill/>
                <a:prstDash val="sysDot"/>
              </a:ln>
              <a:solidFill>
                <a:srgbClr val="80BEE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7772400" cy="1199704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Sylvia Velikova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Turnovo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English Teachers’ Association (BETA-IATEFL)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1759527"/>
            <a:ext cx="42325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BETA-IATEFL </a:t>
            </a:r>
            <a:r>
              <a:rPr lang="en-US" sz="4000" dirty="0" err="1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Bulgarien</a:t>
            </a:r>
            <a:r>
              <a:rPr lang="en-US" sz="4000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 smtClean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</a:p>
          <a:p>
            <a:pPr algn="ctr"/>
            <a:r>
              <a:rPr lang="en-US" sz="4000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EFSZ-</a:t>
            </a:r>
            <a:r>
              <a:rPr lang="en-US" sz="4000" dirty="0" err="1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Projekte</a:t>
            </a:r>
            <a:endParaRPr lang="en-US" sz="4000" dirty="0" smtClean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7277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CE0AD-ADA0-4253-A380-DF300CC959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3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838" y="1384300"/>
            <a:ext cx="8229600" cy="47879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LOCAL EVENTS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endParaRPr lang="bg-BG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photos-f.ak.fbcdn.net/hphotos-ak-snc7/311381_317818334912921_42359734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8301">
            <a:off x="869950" y="4572000"/>
            <a:ext cx="2311400" cy="165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hotos-g.ak.fbcdn.net/hphotos-ak-ash4/391798_317817861579635_168793050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8" y="1969593"/>
            <a:ext cx="4093962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420688" y="3897313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ambria" pitchFamily="18" charset="0"/>
              </a:rPr>
              <a:t>Veliko Turnovo, 2009 &amp; 2012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72916">
            <a:off x="5187950" y="1744663"/>
            <a:ext cx="2243138" cy="149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1" descr="https://fbcdn-sphotos-f-a.akamaihd.net/hphotos-ak-prn1/56790_154138334630580_528236_o.jpg"/>
          <p:cNvSpPr>
            <a:spLocks noChangeAspect="1" noChangeArrowheads="1"/>
          </p:cNvSpPr>
          <p:nvPr/>
        </p:nvSpPr>
        <p:spPr bwMode="auto">
          <a:xfrm>
            <a:off x="1651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3977">
            <a:off x="5250189" y="4035812"/>
            <a:ext cx="32766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3"/>
          <p:cNvSpPr txBox="1">
            <a:spLocks noChangeArrowheads="1"/>
          </p:cNvSpPr>
          <p:nvPr/>
        </p:nvSpPr>
        <p:spPr bwMode="auto">
          <a:xfrm>
            <a:off x="4992688" y="3595688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ambria" pitchFamily="18" charset="0"/>
              </a:rPr>
              <a:t>Ruse,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1046" y="6391181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525" y="1371600"/>
            <a:ext cx="8229600" cy="76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INFORMATION DISSEMINATION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2286911"/>
            <a:ext cx="8001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+mn-cs"/>
              </a:rPr>
              <a:t>Find us 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+mn-cs"/>
              </a:rPr>
              <a:t>at   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  <a:hlinkClick r:id="rId3"/>
              </a:rPr>
              <a:t>www.beta-iatefl.org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                         beta.iateflbg@gmail.com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4009700"/>
            <a:ext cx="326274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0931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599" y="5486400"/>
            <a:ext cx="800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D2C3E"/>
                </a:solidFill>
                <a:latin typeface="Arial" charset="0"/>
                <a:hlinkClick r:id="rId5"/>
              </a:rPr>
              <a:t>https://www.facebook.com/groups/beta.iateflbg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525" y="1371600"/>
            <a:ext cx="8229600" cy="762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44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E-NEWSLETTER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34" y="3401100"/>
            <a:ext cx="18472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beta-iatefl.org/cogitoergosum/wp-content/uploads/2012/09/e-Newsletter-_Sept_O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85" y="2470727"/>
            <a:ext cx="204165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beta-iatefl.org/cogitoergosum/wp-content/uploads/2012/07/BETA-IATEFL_July_Aug-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09" y="3200400"/>
            <a:ext cx="2066513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beta-iatefl.org/cogitoergosum/wp-content/uploads/2013/05/E-Newsletter-April_May-2013-212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2438400"/>
            <a:ext cx="193344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517835" cy="4788091"/>
          </a:xfr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NETWORKING WITH TEACHERS’ ASSOCIATIONS </a:t>
            </a:r>
          </a:p>
          <a:p>
            <a:pPr marL="0" indent="0">
              <a:buSzPct val="100000"/>
              <a:buNone/>
            </a:pPr>
            <a:r>
              <a:rPr lang="en-US" sz="28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en-US" sz="2800" b="1" baseline="30000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</a:t>
            </a:r>
            <a:r>
              <a:rPr lang="en-US" sz="28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SEETA AGM at BETA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lvl="0" algn="r">
              <a:spcBef>
                <a:spcPts val="400"/>
              </a:spcBef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1066800" y="185934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4287290"/>
            <a:ext cx="4191000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BETA at partners’ events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(ATECR 2012 &amp; TESOL MTh Northern Greece 2012)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799" y="2304841"/>
            <a:ext cx="4191001" cy="30469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BETA partners at the annual conference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ATECR-Czech Republic, ELTA Serbia, ELTAM-Macedonia, IATEFL-Poland, INGED-Turkey, TESOL-Hungary, TESOL-MTh Northern Greece</a:t>
            </a:r>
          </a:p>
        </p:txBody>
      </p:sp>
      <p:pic>
        <p:nvPicPr>
          <p:cNvPr id="3077" name="Picture 5" descr="C:\Users\SV\Desktop\ECML presentation\PCE EPOSTL\Sofia 2011 Partn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25" y="4911822"/>
            <a:ext cx="215402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716">
            <a:off x="553190" y="5552772"/>
            <a:ext cx="1561555" cy="108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SV\Desktop\ECML presentation\PCE EPOSTL\Aneli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73">
            <a:off x="2051612" y="5521271"/>
            <a:ext cx="1719409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V\Desktop\ECML presentation\PCE EPOSTL\SEETA meeting in Blagoevgrad 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" y="2438400"/>
            <a:ext cx="2362200" cy="150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41434" y="6169259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pPr marL="109538" indent="0" algn="ctr" eaLnBrk="1" hangingPunct="1">
              <a:buFont typeface="Wingdings 3" pitchFamily="18" charset="2"/>
              <a:buNone/>
            </a:pPr>
            <a:r>
              <a:rPr lang="en-US" alt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DISSEMINATING ECML PROJECTS AND ACTIVITIES</a:t>
            </a:r>
          </a:p>
          <a:p>
            <a:pPr marL="109538" indent="0" algn="ctr" eaLnBrk="1" hangingPunct="1">
              <a:buNone/>
            </a:pPr>
            <a:r>
              <a:rPr lang="en-US" sz="2400" b="1" dirty="0">
                <a:ln>
                  <a:noFill/>
                  <a:prstDash val="sysDot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err="1">
                <a:ln>
                  <a:noFill/>
                  <a:prstDash val="sysDot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Programmes</a:t>
            </a:r>
            <a:r>
              <a:rPr lang="en-US" sz="2400" b="1" dirty="0">
                <a:ln>
                  <a:noFill/>
                  <a:prstDash val="sysDot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2008-2011 and 2012-2015</a:t>
            </a:r>
            <a:r>
              <a:rPr lang="en-US" sz="2400" b="1" dirty="0" smtClean="0">
                <a:ln>
                  <a:noFill/>
                  <a:prstDash val="sysDot"/>
                </a:ln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109538" indent="0" algn="ctr" eaLnBrk="1" hangingPunct="1">
              <a:buNone/>
            </a:pPr>
            <a:endParaRPr lang="en-US" altLang="en-US" sz="2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681038" indent="-571500" eaLnBrk="1" hangingPunct="1">
              <a:spcBef>
                <a:spcPts val="0"/>
              </a:spcBef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EPOSTL2: </a:t>
            </a:r>
            <a:r>
              <a:rPr lang="en-US" alt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Piloting and Implementing </a:t>
            </a:r>
            <a:r>
              <a:rPr lang="en-US" altLang="en-US" sz="2800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the EPOSTL 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(http://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epostl2.ecml.at)</a:t>
            </a:r>
          </a:p>
          <a:p>
            <a:pPr marL="109538" indent="0" eaLnBrk="1" hangingPunct="1">
              <a:spcBef>
                <a:spcPts val="0"/>
              </a:spcBef>
              <a:buNone/>
            </a:pPr>
            <a:endParaRPr lang="en-US" altLang="en-US" sz="28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681038" indent="-571500" eaLnBrk="1" hangingPunct="1">
              <a:spcBef>
                <a:spcPts val="0"/>
              </a:spcBef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LACS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: </a:t>
            </a:r>
            <a:r>
              <a:rPr lang="en-US" altLang="en-US" sz="2800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Language </a:t>
            </a:r>
            <a:r>
              <a:rPr lang="en-US" alt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Associations </a:t>
            </a:r>
            <a:r>
              <a:rPr lang="en-US" altLang="en-US" sz="2800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and </a:t>
            </a:r>
            <a:r>
              <a:rPr lang="en-US" alt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Collaborative </a:t>
            </a:r>
            <a:r>
              <a:rPr lang="en-US" altLang="en-US" sz="2800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</a:t>
            </a:r>
            <a:r>
              <a:rPr lang="en-US" alt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upport 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(http</a:t>
            </a: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://lacs.ecml.at/)</a:t>
            </a:r>
            <a:endParaRPr lang="bg-BG" altLang="en-US" sz="28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LACS Workshop 22-23 May, ECML Graz,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DISSEMINATION ACTIVITIES</a:t>
            </a:r>
          </a:p>
          <a:p>
            <a:pPr marL="109537" indent="0">
              <a:buNone/>
            </a:pPr>
            <a:endParaRPr lang="en-US" sz="1200" dirty="0" smtClean="0">
              <a:latin typeface="Cambria" panose="02040503050406030204" pitchFamily="18" charset="0"/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Workshops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and talks on the EPOSTL project and on the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use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of the EPOSTL at the BETA-IATEFL Annual International Conferences in 2008 and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2009</a:t>
            </a:r>
          </a:p>
          <a:p>
            <a:pPr marL="109537" indent="0">
              <a:buNone/>
            </a:pPr>
            <a:endParaRPr lang="en-US" sz="11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ECML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National Support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Event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on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Teachers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as Lifelong Learners. The European Portfolio for Student Teachers of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Languages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(2010)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1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540361"/>
            <a:ext cx="8686801" cy="4525962"/>
          </a:xfrm>
        </p:spPr>
        <p:txBody>
          <a:bodyPr/>
          <a:lstStyle/>
          <a:p>
            <a:pPr marL="1524000" indent="0" algn="ctr" eaLnBrk="1" hangingPunct="1">
              <a:buNone/>
            </a:pPr>
            <a:r>
              <a:rPr lang="en-US" sz="36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ECML </a:t>
            </a:r>
            <a:r>
              <a:rPr lang="en-US" sz="36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NATIONAL SUPPORT EVENT</a:t>
            </a:r>
          </a:p>
          <a:p>
            <a:pPr marL="1255713" indent="444500" algn="ctr" eaLnBrk="1" hangingPunct="1">
              <a:buNone/>
            </a:pPr>
            <a:r>
              <a:rPr lang="en-US" sz="2400" i="1" dirty="0" smtClean="0">
                <a:latin typeface="Cambria" panose="02040503050406030204" pitchFamily="18" charset="0"/>
                <a:hlinkClick r:id="rId2"/>
              </a:rPr>
              <a:t>Teachers </a:t>
            </a:r>
            <a:r>
              <a:rPr lang="en-US" sz="2400" i="1" dirty="0">
                <a:latin typeface="Cambria" panose="02040503050406030204" pitchFamily="18" charset="0"/>
                <a:hlinkClick r:id="rId2"/>
              </a:rPr>
              <a:t>as Lifelong Learners. The European Portfolio for Student Teachers of Languages</a:t>
            </a:r>
            <a:r>
              <a:rPr lang="en-US" sz="2400" dirty="0">
                <a:latin typeface="Cambria" panose="02040503050406030204" pitchFamily="18" charset="0"/>
                <a:hlinkClick r:id="rId2"/>
              </a:rPr>
              <a:t>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803275" indent="-268288" eaLnBrk="1" hangingPunct="1"/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Held as a Pre-Conference event of the BETA-IATEFL Annual International Conference in </a:t>
            </a:r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Veliko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Turnovo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2010</a:t>
            </a:r>
          </a:p>
          <a:p>
            <a:pPr marL="803275" indent="-268288" eaLnBrk="1" hangingPunct="1"/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Attended by educators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of various foreign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languages</a:t>
            </a:r>
          </a:p>
          <a:p>
            <a:pPr marL="803275" indent="-268288" eaLnBrk="1" hangingPunct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Included an exhibition of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ECML publications and promotional materials </a:t>
            </a:r>
            <a:endParaRPr lang="en-US" altLang="en-US" sz="24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895247" cy="138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s://lh4.googleusercontent.com/-JS1rYe6vVEw/S9xpOcf-9RI/AAAAAAAAAuU/T3jLZByAZfk/w1236-h823-no/IMG_0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09883"/>
            <a:ext cx="2358373" cy="1342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POSTL cover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18" y="1229927"/>
            <a:ext cx="1183774" cy="16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9439"/>
            <a:ext cx="999837" cy="14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0" y="1752600"/>
            <a:ext cx="1069899" cy="15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5246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6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None/>
            </a:pPr>
            <a:r>
              <a:rPr lang="en-US" sz="40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DISSEMINATION ACTIVITIES</a:t>
            </a:r>
            <a:endParaRPr lang="en-US" altLang="en-US" sz="40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452438" indent="-342900" eaLnBrk="1" hangingPunct="1"/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P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resentation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of a book chapter on the EPOSTL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at the BC Book Launch Event during the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BETA-IATEFL Annual Conference in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Varna, 2013</a:t>
            </a:r>
            <a:endParaRPr lang="en-US" altLang="en-US" sz="24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452438" indent="-360363" eaLnBrk="1" hangingPunct="1"/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ECML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experts and project leaders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invited as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plenary speakers at the BETA-IATEFL annual international conferences – David Newby (EPOSTL2) in 2010, Terry Lamb (LACS)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in 2013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and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2014</a:t>
            </a:r>
          </a:p>
          <a:p>
            <a:pPr marL="109538" indent="0" eaLnBrk="1" hangingPunct="1">
              <a:buFont typeface="Wingdings 3" pitchFamily="18" charset="2"/>
              <a:buNone/>
            </a:pPr>
            <a:endParaRPr lang="en-US" altLang="en-US" sz="2400" b="1" dirty="0" smtClean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8" y="4572000"/>
            <a:ext cx="2438400" cy="1765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5802"/>
            <a:ext cx="2447637" cy="166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6474" y="6337669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DISSEMINATION </a:t>
            </a: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ACTIVITIES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News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and updates on the LACS project in 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E-Newsletter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(submitted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by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Nadezhda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Doychinova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LACS project team member and BETA-IATEFL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member)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egular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updates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ECML activities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on the BETA-IATEFL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website,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the  E-Newsletter, and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Facebook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Regular mailings with information about the ECML activities to BETA-IATEFL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members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109538" indent="0" eaLnBrk="1" hangingPunct="1">
              <a:buFont typeface="Wingdings 3" pitchFamily="18" charset="2"/>
              <a:buNone/>
            </a:pPr>
            <a:endParaRPr lang="en-US" altLang="en-US" sz="2400" b="1" dirty="0" smtClean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r>
              <a:rPr lang="en-US" alt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FURTHER IDEAS </a:t>
            </a:r>
          </a:p>
          <a:p>
            <a:pPr marL="109538" indent="0" eaLnBrk="1" hangingPunct="1">
              <a:buFont typeface="Wingdings 3" pitchFamily="18" charset="2"/>
              <a:buNone/>
            </a:pP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TAs can disseminate ECML projects through:</a:t>
            </a:r>
          </a:p>
          <a:p>
            <a:pPr marL="452438" indent="-342900" eaLnBrk="1" hangingPunct="1"/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Holding ECML book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launch events or presentations/workshops by authors of ECML publications (book chapters,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etc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en-US" altLang="en-US" sz="24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452438" indent="-342900" eaLnBrk="1" hangingPunct="1"/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Organising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local events and webinars for teachers with invited ECML experts / workshop participants</a:t>
            </a:r>
          </a:p>
          <a:p>
            <a:pPr marL="452438" indent="-342900" eaLnBrk="1" hangingPunct="1"/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Encouraging and supporting action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research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projects (also collaboratively with partner TAs, e.g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within the SEETA community)</a:t>
            </a:r>
          </a:p>
          <a:p>
            <a:pPr marL="452438" indent="-342900" eaLnBrk="1" hangingPunct="1"/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Organising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competitions 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on subjects related to ECML projects (designing a lesson, course, teacher training workshop, poster, etc.)</a:t>
            </a:r>
            <a:endParaRPr lang="en-US" altLang="en-US" sz="24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109538" indent="0" eaLnBrk="1" hangingPunct="1">
              <a:buNone/>
            </a:pPr>
            <a:endParaRPr lang="en-US" altLang="en-US" sz="2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2438" indent="-342900" eaLnBrk="1" hangingPunct="1">
              <a:buFontTx/>
              <a:buChar char="-"/>
            </a:pPr>
            <a:endParaRPr lang="en-US" altLang="en-US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5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152400" y="1219200"/>
            <a:ext cx="8991600" cy="70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AFFILIATION </a:t>
            </a:r>
          </a:p>
          <a:p>
            <a:pPr algn="ctr" eaLnBrk="1" hangingPunct="1">
              <a:defRPr/>
            </a:pPr>
            <a:endParaRPr lang="en-US" altLang="en-US" sz="1050" b="1" dirty="0" smtClean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IATEFL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UK</a:t>
            </a:r>
          </a:p>
          <a:p>
            <a:pPr algn="ctr" eaLnBrk="1" hangingPunct="1">
              <a:defRPr/>
            </a:pP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South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Eastern Europe 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Teachers’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Associations (SEETA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</a:p>
          <a:p>
            <a:pPr algn="ctr" eaLnBrk="1" hangingPunct="1">
              <a:defRPr/>
            </a:pPr>
            <a:endParaRPr lang="en-US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FIPLV (</a:t>
            </a:r>
            <a:r>
              <a:rPr lang="fr-FR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Fédération </a:t>
            </a:r>
            <a:r>
              <a:rPr lang="fr-FR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internationale des professeurs de langues </a:t>
            </a:r>
            <a:r>
              <a:rPr lang="fr-FR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vivantes)</a:t>
            </a:r>
          </a:p>
          <a:p>
            <a:pPr algn="ctr" eaLnBrk="1" hangingPunct="1">
              <a:defRPr/>
            </a:pPr>
            <a:endParaRPr lang="fr-FR" alt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fr-FR" altLang="en-US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fr-FR" alt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fr-FR" altLang="en-US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fr-FR" alt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fr-FR" altLang="en-US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blue IATEFL associa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4" y="5562600"/>
            <a:ext cx="126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2057400" cy="73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5562600"/>
            <a:ext cx="2285999" cy="75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9250" y="6400800"/>
            <a:ext cx="289975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LACS Workshop 22-23 May, ECML Graz, Austria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EDD7-B999-4E73-B722-9398438FC9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327087"/>
            <a:ext cx="7391400" cy="2209800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endParaRPr lang="en-US" altLang="en-US" sz="2400" b="1" dirty="0" smtClean="0">
              <a:latin typeface="Cambria" pitchFamily="18" charset="0"/>
            </a:endParaRPr>
          </a:p>
          <a:p>
            <a:pPr marL="109538" indent="0" eaLnBrk="1" hangingPunct="1">
              <a:buFont typeface="Wingdings 3" pitchFamily="18" charset="2"/>
              <a:buNone/>
            </a:pPr>
            <a:r>
              <a:rPr lang="en-US" altLang="en-US" sz="4400" b="1" dirty="0" smtClean="0">
                <a:solidFill>
                  <a:srgbClr val="0070C0"/>
                </a:solidFill>
                <a:latin typeface="Cambria" pitchFamily="18" charset="0"/>
              </a:rPr>
              <a:t>beta.iateflbg@gmail.com</a:t>
            </a:r>
          </a:p>
          <a:p>
            <a:pPr marL="109538" indent="0" eaLnBrk="1" hangingPunct="1">
              <a:buNone/>
            </a:pPr>
            <a:r>
              <a:rPr lang="en-US" altLang="en-US" sz="4400" b="1" dirty="0" smtClean="0">
                <a:solidFill>
                  <a:srgbClr val="0070C0"/>
                </a:solidFill>
                <a:latin typeface="Cambria" pitchFamily="18" charset="0"/>
              </a:rPr>
              <a:t>sylvia.velikova@gmail.com</a:t>
            </a:r>
            <a:endParaRPr lang="en-US" altLang="en-US" sz="4400" b="1" dirty="0">
              <a:solidFill>
                <a:srgbClr val="0070C0"/>
              </a:solidFill>
              <a:latin typeface="Cambria" pitchFamily="18" charset="0"/>
            </a:endParaRPr>
          </a:p>
          <a:p>
            <a:pPr marL="109538" indent="0" algn="ctr" eaLnBrk="1" hangingPunct="1">
              <a:buFont typeface="Wingdings 3" pitchFamily="18" charset="2"/>
              <a:buNone/>
            </a:pPr>
            <a:endParaRPr lang="bg-BG" altLang="en-US" sz="44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855623"/>
            <a:ext cx="1243557" cy="12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839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MISSION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BETA </a:t>
            </a:r>
            <a:r>
              <a:rPr lang="en-US" sz="3200" b="1" dirty="0">
                <a:solidFill>
                  <a:srgbClr val="17375E"/>
                </a:solidFill>
                <a:latin typeface="Cambria" panose="02040503050406030204" pitchFamily="18" charset="0"/>
              </a:rPr>
              <a:t>seeks to build a </a:t>
            </a:r>
            <a: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network of ELT professionals </a:t>
            </a:r>
            <a:r>
              <a:rPr lang="en-US" sz="3200" b="1" dirty="0">
                <a:solidFill>
                  <a:srgbClr val="17375E"/>
                </a:solidFill>
                <a:latin typeface="Cambria" panose="02040503050406030204" pitchFamily="18" charset="0"/>
              </a:rPr>
              <a:t>on a national and regional (</a:t>
            </a:r>
            <a:r>
              <a:rPr lang="en-US" sz="32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Southeastern </a:t>
            </a:r>
            <a:r>
              <a:rPr lang="en-US" sz="3200" b="1" dirty="0">
                <a:solidFill>
                  <a:srgbClr val="17375E"/>
                </a:solidFill>
                <a:latin typeface="Cambria" panose="02040503050406030204" pitchFamily="18" charset="0"/>
              </a:rPr>
              <a:t>Europe) level and establish the association as a</a:t>
            </a:r>
            <a: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recognised</a:t>
            </a:r>
            <a:r>
              <a:rPr lang="en-US" sz="32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mediator </a:t>
            </a:r>
            <a:r>
              <a:rPr lang="en-US" sz="3200" b="1" dirty="0">
                <a:solidFill>
                  <a:srgbClr val="17375E"/>
                </a:solidFill>
                <a:latin typeface="Cambria" panose="02040503050406030204" pitchFamily="18" charset="0"/>
              </a:rPr>
              <a:t>between </a:t>
            </a:r>
            <a:r>
              <a:rPr lang="en-US" sz="32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educators, </a:t>
            </a:r>
            <a:r>
              <a:rPr lang="en-US" sz="3200" b="1" dirty="0">
                <a:solidFill>
                  <a:srgbClr val="17375E"/>
                </a:solidFill>
                <a:latin typeface="Cambria" panose="02040503050406030204" pitchFamily="18" charset="0"/>
              </a:rPr>
              <a:t>state bodies, public and other </a:t>
            </a:r>
            <a:r>
              <a:rPr lang="en-US" sz="3200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organisations</a:t>
            </a:r>
            <a:r>
              <a:rPr lang="en-US" sz="32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>
              <a:solidFill>
                <a:srgbClr val="17375E"/>
              </a:solidFill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17375E"/>
              </a:solidFill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>
              <a:solidFill>
                <a:srgbClr val="17375E"/>
              </a:solidFill>
              <a:latin typeface="+mn-lt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17375E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9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7"/>
          <p:cNvSpPr>
            <a:spLocks noGrp="1"/>
          </p:cNvSpPr>
          <p:nvPr>
            <p:ph sz="quarter" idx="4"/>
          </p:nvPr>
        </p:nvSpPr>
        <p:spPr>
          <a:xfrm>
            <a:off x="533400" y="1219200"/>
            <a:ext cx="8229600" cy="5486400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400" b="1" smtClean="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500" smtClean="0">
              <a:solidFill>
                <a:srgbClr val="17375E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400" b="1" smtClean="0">
              <a:solidFill>
                <a:srgbClr val="17375E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42900" y="1600200"/>
            <a:ext cx="8458200" cy="4419600"/>
          </a:xfrm>
        </p:spPr>
        <p:txBody>
          <a:bodyPr>
            <a:normAutofit lnSpcReduction="10000"/>
          </a:bodyPr>
          <a:lstStyle/>
          <a:p>
            <a:pPr marL="109728" indent="0" algn="ctr"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4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 </a:t>
            </a: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BETA-IATEFL members are</a:t>
            </a:r>
          </a:p>
          <a:p>
            <a:pPr marL="109728" indent="0" algn="ctr"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Wingdings 3"/>
              <a:buNone/>
              <a:defRPr/>
            </a:pPr>
            <a:endParaRPr lang="en-US" sz="8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566928" indent="-4572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sz="2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ELT professionals from 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all </a:t>
            </a:r>
            <a:r>
              <a:rPr lang="en-US" sz="2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educational sectors in Bulgaria – primary, secondary and tertiary, both state and private </a:t>
            </a:r>
          </a:p>
          <a:p>
            <a:pPr marL="566928" indent="-4572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sz="2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EFL Teachers</a:t>
            </a:r>
          </a:p>
          <a:p>
            <a:pPr marL="566928" indent="-4572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sz="2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Teacher trainers and teacher educators</a:t>
            </a:r>
          </a:p>
          <a:p>
            <a:pPr marL="566928" indent="-4572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sz="2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FL Experts of the Ministry of Education</a:t>
            </a:r>
          </a:p>
          <a:p>
            <a:pPr marL="566928" indent="-4572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Student teachers of English</a:t>
            </a:r>
          </a:p>
          <a:p>
            <a:pPr marL="1255713" indent="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17375E"/>
              </a:solidFill>
              <a:latin typeface="Cambria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1100" dirty="0" smtClean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100" dirty="0" smtClean="0">
              <a:solidFill>
                <a:srgbClr val="1737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EDD7-B999-4E73-B722-9398438FC9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7"/>
          <p:cNvSpPr>
            <a:spLocks noGrp="1"/>
          </p:cNvSpPr>
          <p:nvPr>
            <p:ph sz="quarter" idx="4"/>
          </p:nvPr>
        </p:nvSpPr>
        <p:spPr>
          <a:xfrm>
            <a:off x="136525" y="1274763"/>
            <a:ext cx="8610600" cy="5486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Committee Members (2010-2014)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00" dirty="0" smtClean="0">
                <a:solidFill>
                  <a:srgbClr val="17375E"/>
                </a:solidFill>
              </a:rPr>
              <a:t>  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1" y="2099176"/>
            <a:ext cx="1021789" cy="1021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940915"/>
            <a:ext cx="3736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President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Sylvia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Velikova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University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Veliko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Turnovo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0015"/>
            <a:ext cx="1070113" cy="1070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5925" y="3417888"/>
            <a:ext cx="29622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Committee Member 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Zarina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Markova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South-West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University of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Blagoevgrad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2295" name="Picture 7" descr="http://www.beta-iatefl.org/cogitoergosum/wp-content/uploads/2010/08/Zarina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9" y="3482837"/>
            <a:ext cx="1070113" cy="1070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02338" y="193516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Membership Secretary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Zhivka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Ilieva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Dobrich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 College,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University of Shumen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2297" name="Picture 9" descr="http://www.beta-iatefl.org/cogitoergosum/wp-content/uploads/2010/08/Ophelia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13" y="3456848"/>
            <a:ext cx="11430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19800" y="3433763"/>
            <a:ext cx="312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Committee Member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Ophelia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Pamukchieva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Secondary School of Tourism, Sofia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5029199"/>
            <a:ext cx="1225325" cy="122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52600" y="5054600"/>
            <a:ext cx="3200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Co-opted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Member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Tanya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Spahiyska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Freelance Teacher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of English, Sofia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9714" y="5013325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Newsletter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Editor (co-opted member)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Tsvetelina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Harakchiyska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University of Ruse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EDD7-B999-4E73-B722-9398438FC9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7"/>
          <p:cNvSpPr>
            <a:spLocks noGrp="1"/>
          </p:cNvSpPr>
          <p:nvPr>
            <p:ph sz="quarter" idx="4"/>
          </p:nvPr>
        </p:nvSpPr>
        <p:spPr>
          <a:xfrm>
            <a:off x="124691" y="1285148"/>
            <a:ext cx="8610600" cy="5486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Committee Members (2014-2018)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00" dirty="0" smtClean="0">
                <a:solidFill>
                  <a:srgbClr val="17375E"/>
                </a:solidFill>
              </a:rPr>
              <a:t>  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5925" y="1964460"/>
            <a:ext cx="37369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President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Zhivka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Ilieva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mbria" pitchFamily="18" charset="0"/>
                <a:cs typeface="+mn-cs"/>
              </a:rPr>
              <a:t>Dobrich</a:t>
            </a:r>
            <a:r>
              <a:rPr lang="en-US" dirty="0">
                <a:latin typeface="Cambria" pitchFamily="18" charset="0"/>
                <a:cs typeface="+mn-cs"/>
              </a:rPr>
              <a:t> </a:t>
            </a:r>
            <a:r>
              <a:rPr lang="en-US" dirty="0" smtClean="0">
                <a:latin typeface="Cambria" pitchFamily="18" charset="0"/>
                <a:cs typeface="+mn-cs"/>
              </a:rPr>
              <a:t>College </a:t>
            </a:r>
            <a:endParaRPr lang="en-US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  <a:cs typeface="+mn-cs"/>
              </a:rPr>
              <a:t>University of Shumen</a:t>
            </a:r>
            <a:endParaRPr lang="en-US" b="1" dirty="0">
              <a:latin typeface="Cambria" pitchFamily="18" charset="0"/>
              <a:cs typeface="+mn-cs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2128"/>
            <a:ext cx="1142999" cy="1240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685925" y="3417888"/>
            <a:ext cx="29622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Treasurer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/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Irina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Ivanova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  <a:cs typeface="+mn-cs"/>
              </a:rPr>
              <a:t>University of Shumen</a:t>
            </a:r>
            <a:endParaRPr lang="en-US" b="1" dirty="0">
              <a:latin typeface="Cambria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8273" y="1912128"/>
            <a:ext cx="310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Membership Secretary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Albena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Stefanova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  <a:cs typeface="+mn-cs"/>
              </a:rPr>
              <a:t>University of National and World </a:t>
            </a:r>
            <a:r>
              <a:rPr lang="en-US" dirty="0" smtClean="0">
                <a:latin typeface="Cambria" pitchFamily="18" charset="0"/>
                <a:cs typeface="+mn-cs"/>
              </a:rPr>
              <a:t>Economy, Sofia</a:t>
            </a:r>
            <a:endParaRPr lang="en-US" dirty="0">
              <a:latin typeface="Cambria" pitchFamily="18" charset="0"/>
              <a:cs typeface="+mn-cs"/>
            </a:endParaRPr>
          </a:p>
        </p:txBody>
      </p:sp>
      <p:pic>
        <p:nvPicPr>
          <p:cNvPr id="12297" name="Picture 9" descr="http://www.beta-iatefl.org/cogitoergosum/wp-content/uploads/2010/08/Ophelia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13" y="3456848"/>
            <a:ext cx="1143000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13"/>
          <p:cNvSpPr/>
          <p:nvPr/>
        </p:nvSpPr>
        <p:spPr>
          <a:xfrm>
            <a:off x="6019800" y="3433763"/>
            <a:ext cx="312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Committee Member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Ophelia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Pamukchieva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  <a:cs typeface="+mn-cs"/>
              </a:rPr>
              <a:t>Secondary School of Tourism, </a:t>
            </a:r>
            <a:r>
              <a:rPr lang="en-US" dirty="0">
                <a:latin typeface="Cambria" pitchFamily="18" charset="0"/>
                <a:cs typeface="+mn-cs"/>
              </a:rPr>
              <a:t>Sofia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5925" y="4898764"/>
            <a:ext cx="3200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Committee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Member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Gergana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Georgieva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  <a:cs typeface="+mn-cs"/>
              </a:rPr>
              <a:t>South-West University of </a:t>
            </a:r>
            <a:r>
              <a:rPr lang="en-US" dirty="0" err="1" smtClean="0">
                <a:latin typeface="Cambria" pitchFamily="18" charset="0"/>
                <a:cs typeface="+mn-cs"/>
              </a:rPr>
              <a:t>Blagoevgrad</a:t>
            </a:r>
            <a:endParaRPr lang="en-US" dirty="0">
              <a:latin typeface="Cambria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2073" y="4724400"/>
            <a:ext cx="445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Newsletter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Editors (co-opted members)</a:t>
            </a:r>
            <a:r>
              <a:rPr lang="en-US" b="1" dirty="0">
                <a:latin typeface="+mn-lt"/>
                <a:cs typeface="+mn-cs"/>
              </a:rPr>
              <a:t/>
            </a:r>
            <a:br>
              <a:rPr lang="en-US" b="1" dirty="0">
                <a:latin typeface="+mn-lt"/>
                <a:cs typeface="+mn-cs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Zarina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Marikova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South-West University of </a:t>
            </a:r>
            <a:r>
              <a:rPr lang="en-US" dirty="0" err="1" smtClean="0">
                <a:latin typeface="Cambria" panose="02040503050406030204" pitchFamily="18" charset="0"/>
                <a:cs typeface="+mn-cs"/>
              </a:rPr>
              <a:t>Blagoevgrad</a:t>
            </a:r>
            <a:endParaRPr lang="en-US" dirty="0" smtClean="0"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Sylvia Velikova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mbria" panose="02040503050406030204" pitchFamily="18" charset="0"/>
                <a:cs typeface="+mn-cs"/>
              </a:rPr>
              <a:t>University of </a:t>
            </a:r>
            <a:r>
              <a:rPr lang="en-US" dirty="0" err="1" smtClean="0">
                <a:latin typeface="Cambria" panose="02040503050406030204" pitchFamily="18" charset="0"/>
                <a:cs typeface="+mn-cs"/>
              </a:rPr>
              <a:t>Veliko</a:t>
            </a:r>
            <a:r>
              <a:rPr lang="en-US" dirty="0" smtClean="0">
                <a:latin typeface="Cambria" panose="02040503050406030204" pitchFamily="18" charset="0"/>
                <a:cs typeface="+mn-cs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cs typeface="+mn-cs"/>
              </a:rPr>
              <a:t>Turnovo</a:t>
            </a:r>
            <a:endParaRPr lang="en-US" dirty="0" smtClean="0"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" y="3333710"/>
            <a:ext cx="1088586" cy="1283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5" y="4898764"/>
            <a:ext cx="1088584" cy="1413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SV\Desktop\ECML presentation\PCE EPOSTL\Albe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15" y="1964460"/>
            <a:ext cx="1051803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6746" y="6478726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EDD7-B999-4E73-B722-9398438FC9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2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525" y="1371600"/>
            <a:ext cx="8229600" cy="47879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endParaRPr lang="en-US" sz="7200" b="1" dirty="0" smtClean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72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Activities</a:t>
            </a:r>
            <a:endParaRPr lang="en-US" sz="7200" b="1" dirty="0" smtClean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SzPct val="100000"/>
              <a:buNone/>
              <a:defRPr/>
            </a:pPr>
            <a:endParaRPr lang="bg-BG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 3"/>
              <a:buNone/>
              <a:defRPr/>
            </a:pPr>
            <a:r>
              <a:rPr lang="en-US" sz="48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ANNUAL CONFERENCES</a:t>
            </a:r>
            <a:endParaRPr lang="en-US" sz="48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35" y="365919"/>
            <a:ext cx="8229600" cy="94456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17375E"/>
                </a:solidFill>
                <a:effectLst/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bg-BG" sz="2700" dirty="0" smtClean="0"/>
              <a:t/>
            </a:r>
            <a:br>
              <a:rPr lang="bg-BG" sz="2700" dirty="0" smtClean="0"/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066800" y="1858963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lh6.googleusercontent.com/-X4GVphocSHI/TIP3wdZ5-hI/AAAAAAAAALQ/TABrm0YnF4Q/s640/Plenary%2520Svetlana%2520Dimitrova%252C%2520N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" y="2495548"/>
            <a:ext cx="2159999" cy="16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64443" y="1939445"/>
            <a:ext cx="356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Veliko</a:t>
            </a:r>
            <a:r>
              <a:rPr lang="en-US" sz="24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 </a:t>
            </a:r>
            <a:r>
              <a:rPr lang="en-US" sz="2400" b="1" dirty="0" err="1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Turnovo</a:t>
            </a:r>
            <a:r>
              <a:rPr lang="en-US" sz="24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 2010</a:t>
            </a:r>
            <a:endParaRPr lang="bg-BG" sz="24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6" name="Picture 6" descr="https://lh3.googleusercontent.com/-WMhRlMc3_bY/Tz6r8_x1qBI/AAAAAAAAAWk/hkVVTvHGv84/s912/P1080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2569331"/>
            <a:ext cx="2260563" cy="15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581400" y="2006600"/>
            <a:ext cx="1964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Sofia 2011</a:t>
            </a:r>
            <a:endParaRPr lang="bg-BG" sz="24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543634"/>
            <a:ext cx="2217647" cy="147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6242844" y="1995776"/>
            <a:ext cx="2209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Ruse 2012</a:t>
            </a:r>
            <a:endParaRPr lang="bg-BG" sz="24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84">
            <a:off x="32316" y="4254583"/>
            <a:ext cx="206896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53" y="4750725"/>
            <a:ext cx="2616301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27946" y="4417413"/>
            <a:ext cx="2186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Varna 2013</a:t>
            </a:r>
            <a:endParaRPr lang="bg-BG" sz="24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79" name="Picture 1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088">
            <a:off x="6565417" y="4917221"/>
            <a:ext cx="227369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4495800" y="4232746"/>
            <a:ext cx="300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Blagoevgrad</a:t>
            </a:r>
            <a:r>
              <a:rPr lang="en-US" sz="2400" b="1" dirty="0" smtClean="0">
                <a:solidFill>
                  <a:srgbClr val="F78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 2014</a:t>
            </a:r>
            <a:endParaRPr lang="bg-BG" sz="2400" b="1" dirty="0">
              <a:solidFill>
                <a:srgbClr val="F78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C:\Users\SV\Desktop\ECML presentation\PCE EPOSTL\BETA 20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808546"/>
            <a:ext cx="2209800" cy="1657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3605" y="651134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LACS Workshop 22-23 May, ECML Graz, Austria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V\Desktop\ECML presentation\PCE EPOSTL\BULGARIA BETA CON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0" y="0"/>
            <a:ext cx="9167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6744-0EC5-4550-8E20-C258A00706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0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0D2C3E"/>
      </a:dk1>
      <a:lt1>
        <a:sysClr val="window" lastClr="FFFFFF"/>
      </a:lt1>
      <a:dk2>
        <a:srgbClr val="0D2C3E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1069</TotalTime>
  <Words>768</Words>
  <Application>Microsoft Office PowerPoint</Application>
  <PresentationFormat>On-screen Show (4:3)</PresentationFormat>
  <Paragraphs>187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              BETA-IATEFL Bulgaria  and  ECML Projects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</vt:lpstr>
      <vt:lpstr>          </vt:lpstr>
      <vt:lpstr>PowerPoint Presentation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YUSIGER</dc:creator>
  <cp:lastModifiedBy>Sylvia Velikova</cp:lastModifiedBy>
  <cp:revision>121</cp:revision>
  <dcterms:created xsi:type="dcterms:W3CDTF">2006-08-16T00:00:00Z</dcterms:created>
  <dcterms:modified xsi:type="dcterms:W3CDTF">2014-06-05T12:20:02Z</dcterms:modified>
</cp:coreProperties>
</file>